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"/>
  </p:notesMasterIdLst>
  <p:sldIdLst>
    <p:sldId id="1104" r:id="rId2"/>
    <p:sldId id="1055" r:id="rId3"/>
    <p:sldId id="1102" r:id="rId4"/>
    <p:sldId id="1105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06" autoAdjust="0"/>
    <p:restoredTop sz="88235" autoAdjust="0"/>
  </p:normalViewPr>
  <p:slideViewPr>
    <p:cSldViewPr snapToGrid="0">
      <p:cViewPr varScale="1">
        <p:scale>
          <a:sx n="148" d="100"/>
          <a:sy n="148" d="100"/>
        </p:scale>
        <p:origin x="632" y="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4B39D4-ADA6-4174-9133-02ECF8D963FB}" type="datetimeFigureOut">
              <a:rPr lang="en-GB" smtClean="0"/>
              <a:t>04/03/2024</a:t>
            </a:fld>
            <a:endParaRPr lang="en-GB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GB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BB1A44-14AC-4E25-8BC3-BC76A67AF7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47517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altLang="ja-JP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AC3C1D-B72C-4258-9F24-732C2C45D087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966596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altLang="ja-JP" sz="1800" kern="100" dirty="0">
              <a:effectLst/>
              <a:latin typeface="游明朝" panose="02020400000000000000" pitchFamily="18" charset="-128"/>
              <a:ea typeface="游明朝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AC3C1D-B72C-4258-9F24-732C2C45D087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525758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endParaRPr lang="en-US" altLang="ja-JP" sz="1800" kern="100" dirty="0">
              <a:effectLst/>
              <a:latin typeface="游明朝" panose="02020400000000000000" pitchFamily="18" charset="-128"/>
              <a:ea typeface="游明朝" panose="02020400000000000000" pitchFamily="18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22681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D4E24BC-ED44-9BEA-033B-61EB759226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GB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4BAE9A8D-2FEB-C575-64B5-4E35D0E78F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GB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4D15D5C-E180-1196-6E64-072719F137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E2C3A-E385-4D8E-A1BF-301E5FDDE0C0}" type="datetimeFigureOut">
              <a:rPr lang="en-GB" smtClean="0"/>
              <a:t>04/03/2024</a:t>
            </a:fld>
            <a:endParaRPr lang="en-GB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8E3C6BB-BF05-B622-A903-709E052B04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40AB513-CD13-702F-F79D-4A21BAA4C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6C917-8B81-420E-BC9A-573CB13FB88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81671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D27DA42-F18F-7387-3E6A-C10A1E774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GB"/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DC02EE82-72EF-D170-45DE-FE5D8A1894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GB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99CA334-B3FA-2AF6-B0DA-B180F1FC69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E2C3A-E385-4D8E-A1BF-301E5FDDE0C0}" type="datetimeFigureOut">
              <a:rPr lang="en-GB" smtClean="0"/>
              <a:t>04/03/2024</a:t>
            </a:fld>
            <a:endParaRPr lang="en-GB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7934F5F-0112-D2E3-1D9F-5E96A73F01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E6025DB-36D7-C5CE-7DBD-04AA35080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6C917-8B81-420E-BC9A-573CB13FB88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88566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43013012-056B-B925-21A2-FA736ACB955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GB"/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310AC2C9-44A0-3D57-D9BF-8555A680F4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GB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70E5446-79F4-CDD2-755C-F8799C3D9F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E2C3A-E385-4D8E-A1BF-301E5FDDE0C0}" type="datetimeFigureOut">
              <a:rPr lang="en-GB" smtClean="0"/>
              <a:t>04/03/2024</a:t>
            </a:fld>
            <a:endParaRPr lang="en-GB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DE7586D-A960-F3F6-7E98-07BB2781DC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20C9AE9-9090-1ACE-1785-4544AF3B5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6C917-8B81-420E-BC9A-573CB13FB88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10479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925CC85-7E9E-4104-D39C-1E087D0087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GB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82FF990-71A5-2364-81D8-B365CC9583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GB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93CAEB6-2069-FC42-8CF4-E83136A814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E2C3A-E385-4D8E-A1BF-301E5FDDE0C0}" type="datetimeFigureOut">
              <a:rPr lang="en-GB" smtClean="0"/>
              <a:t>04/03/2024</a:t>
            </a:fld>
            <a:endParaRPr lang="en-GB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B224A80-84D8-89CA-F315-52DA9CE4D3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F899B3F-DB9B-5147-2F60-E104BF1D40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6C917-8B81-420E-BC9A-573CB13FB88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71743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47ED008-46BD-303F-F7AF-30CC25551C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GB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CE08C79C-7917-BB4B-B2CF-B1A9D37113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42D19B3-E868-93F9-7631-B1B8574584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E2C3A-E385-4D8E-A1BF-301E5FDDE0C0}" type="datetimeFigureOut">
              <a:rPr lang="en-GB" smtClean="0"/>
              <a:t>04/03/2024</a:t>
            </a:fld>
            <a:endParaRPr lang="en-GB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63DF0F6-1034-51E8-341C-455F27F43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C567AFC-4002-F8D3-0C35-572D8CF66C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6C917-8B81-420E-BC9A-573CB13FB88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91776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1B1D2F1-6381-5191-E416-7B49545963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GB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25FB6D6-15E9-1EFA-A314-68ACABDC8F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GB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D5F6404C-F493-5374-A295-1D93FEA65C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GB"/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A4B77DC0-7233-9539-DDAC-22CF0CF420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E2C3A-E385-4D8E-A1BF-301E5FDDE0C0}" type="datetimeFigureOut">
              <a:rPr lang="en-GB" smtClean="0"/>
              <a:t>04/03/2024</a:t>
            </a:fld>
            <a:endParaRPr lang="en-GB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3FAE7813-281B-C88E-B17A-55F290DB9D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39952212-70C8-7EE0-5B89-88E3ADFAB3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6C917-8B81-420E-BC9A-573CB13FB88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74831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05BDF4D-3BA1-63F7-DA72-D6E344259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GB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8FF9F66F-C32D-0725-CDEE-CE32E4DB47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72B9110D-4246-E1F7-8A7B-6C17B377B1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GB"/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0DFC644E-57DA-7EBF-FD64-A4EDB19851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9CEFA79E-0F63-B5B1-2BF1-D14047540F1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GB"/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29B54B89-8DEA-50F0-38DD-4FEF0070E4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E2C3A-E385-4D8E-A1BF-301E5FDDE0C0}" type="datetimeFigureOut">
              <a:rPr lang="en-GB" smtClean="0"/>
              <a:t>04/03/2024</a:t>
            </a:fld>
            <a:endParaRPr lang="en-GB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95810121-EB63-049A-7A85-21DE72D629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99847FA0-FD6D-3B4E-380B-69485454D5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6C917-8B81-420E-BC9A-573CB13FB88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78928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A0F1ABA-8F81-48D0-0510-59D582860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GB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EB502147-C995-060A-E28D-869FC5C1D3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E2C3A-E385-4D8E-A1BF-301E5FDDE0C0}" type="datetimeFigureOut">
              <a:rPr lang="en-GB" smtClean="0"/>
              <a:t>04/03/2024</a:t>
            </a:fld>
            <a:endParaRPr lang="en-GB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849D8275-39AA-399B-B89E-D2AB73F939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FCBE24C0-1C0A-E7C3-CEDE-4FD227DA56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6C917-8B81-420E-BC9A-573CB13FB88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91836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A2B7C65B-5928-A8D3-1804-DD9BE8B6A7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E2C3A-E385-4D8E-A1BF-301E5FDDE0C0}" type="datetimeFigureOut">
              <a:rPr lang="en-GB" smtClean="0"/>
              <a:t>04/03/2024</a:t>
            </a:fld>
            <a:endParaRPr lang="en-GB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F2EEEEAD-BA6F-766E-B0A6-B680CFA564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6A51D04-A738-3816-FA55-1D2D240948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6C917-8B81-420E-BC9A-573CB13FB88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69561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56EDE68-01A9-E137-4CC8-3AF5C04AEA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GB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2835F98-4C9A-CEA0-3E22-DCDCE87EC9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GB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3A4385FC-2AA3-9DFE-1455-173F46B840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A0FD3322-FD6D-5E36-F855-D7274D1C70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E2C3A-E385-4D8E-A1BF-301E5FDDE0C0}" type="datetimeFigureOut">
              <a:rPr lang="en-GB" smtClean="0"/>
              <a:t>04/03/2024</a:t>
            </a:fld>
            <a:endParaRPr lang="en-GB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903DA957-7C99-CACF-B9D6-E522854889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B941E979-A9DF-05DA-9726-838ED75FE1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6C917-8B81-420E-BC9A-573CB13FB88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18310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1E18798-35A5-A456-5A94-500E13E426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GB"/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9CDFA694-3B1E-C561-E0E7-E5753B44238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57A21847-7EF3-1AAA-3E37-106FFCF9CB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70A3E759-5B19-C118-09A3-FD8368954C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E2C3A-E385-4D8E-A1BF-301E5FDDE0C0}" type="datetimeFigureOut">
              <a:rPr lang="en-GB" smtClean="0"/>
              <a:t>04/03/2024</a:t>
            </a:fld>
            <a:endParaRPr lang="en-GB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D94BFCCF-C57E-3171-EBC3-52583D3AE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062C947B-0953-BA62-665D-220A88EE3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6C917-8B81-420E-BC9A-573CB13FB88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99570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8848AD72-9741-5CBC-9D47-653DE483A7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GB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A691906D-73F2-9283-BA44-FE6F627D4B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GB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609249B-195D-49E6-BEE1-531EA1E0E5C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D4E2C3A-E385-4D8E-A1BF-301E5FDDE0C0}" type="datetimeFigureOut">
              <a:rPr lang="en-GB" smtClean="0"/>
              <a:t>04/03/2024</a:t>
            </a:fld>
            <a:endParaRPr lang="en-GB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F188871-336F-8423-B766-9020691BB5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B96812E-23C4-776C-20B2-600AAB59E9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606C917-8B81-420E-BC9A-573CB13FB88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21010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5" Type="http://schemas.openxmlformats.org/officeDocument/2006/relationships/image" Target="../media/image1.emf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5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Group 52">
            <a:extLst>
              <a:ext uri="{FF2B5EF4-FFF2-40B4-BE49-F238E27FC236}">
                <a16:creationId xmlns:a16="http://schemas.microsoft.com/office/drawing/2014/main" id="{77C69026-711B-4785-3E5C-830B58CDBDD9}"/>
              </a:ext>
            </a:extLst>
          </p:cNvPr>
          <p:cNvGrpSpPr/>
          <p:nvPr/>
        </p:nvGrpSpPr>
        <p:grpSpPr>
          <a:xfrm>
            <a:off x="6096000" y="0"/>
            <a:ext cx="4939021" cy="6676480"/>
            <a:chOff x="1156979" y="0"/>
            <a:chExt cx="4939021" cy="6676480"/>
          </a:xfrm>
        </p:grpSpPr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5DB11965-1B0A-D31D-A1E7-7285A772594C}"/>
                </a:ext>
              </a:extLst>
            </p:cNvPr>
            <p:cNvGrpSpPr/>
            <p:nvPr/>
          </p:nvGrpSpPr>
          <p:grpSpPr>
            <a:xfrm>
              <a:off x="1156979" y="0"/>
              <a:ext cx="4939021" cy="6676480"/>
              <a:chOff x="1156979" y="0"/>
              <a:chExt cx="4939021" cy="6676480"/>
            </a:xfrm>
          </p:grpSpPr>
          <p:pic>
            <p:nvPicPr>
              <p:cNvPr id="3" name="図 2">
                <a:extLst>
                  <a:ext uri="{FF2B5EF4-FFF2-40B4-BE49-F238E27FC236}">
                    <a16:creationId xmlns:a16="http://schemas.microsoft.com/office/drawing/2014/main" id="{68B9533C-6B30-EED5-79EB-D91162BE905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9320" t="9683" r="40651" b="41474"/>
              <a:stretch/>
            </p:blipFill>
            <p:spPr>
              <a:xfrm>
                <a:off x="1156979" y="0"/>
                <a:ext cx="4939021" cy="6676480"/>
              </a:xfrm>
              <a:prstGeom prst="rect">
                <a:avLst/>
              </a:prstGeom>
            </p:spPr>
          </p:pic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24DC17F9-81D7-3B23-BBAD-9CDBC51C2015}"/>
                  </a:ext>
                </a:extLst>
              </p:cNvPr>
              <p:cNvSpPr/>
              <p:nvPr/>
            </p:nvSpPr>
            <p:spPr>
              <a:xfrm>
                <a:off x="2814638" y="5464175"/>
                <a:ext cx="254000" cy="28575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62DAC448-5321-1D29-3146-F91AA0E3FE7D}"/>
                </a:ext>
              </a:extLst>
            </p:cNvPr>
            <p:cNvGrpSpPr/>
            <p:nvPr/>
          </p:nvGrpSpPr>
          <p:grpSpPr>
            <a:xfrm>
              <a:off x="1951223" y="2748140"/>
              <a:ext cx="752746" cy="1183520"/>
              <a:chOff x="1951223" y="2748140"/>
              <a:chExt cx="752746" cy="1183520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43AE3835-FCC3-550C-CFF4-9453671D8611}"/>
                  </a:ext>
                </a:extLst>
              </p:cNvPr>
              <p:cNvGrpSpPr/>
              <p:nvPr/>
            </p:nvGrpSpPr>
            <p:grpSpPr>
              <a:xfrm>
                <a:off x="1951223" y="2748140"/>
                <a:ext cx="752746" cy="168298"/>
                <a:chOff x="1951223" y="2748140"/>
                <a:chExt cx="752746" cy="168298"/>
              </a:xfrm>
            </p:grpSpPr>
            <p:sp>
              <p:nvSpPr>
                <p:cNvPr id="6" name="Isosceles Triangle 5">
                  <a:extLst>
                    <a:ext uri="{FF2B5EF4-FFF2-40B4-BE49-F238E27FC236}">
                      <a16:creationId xmlns:a16="http://schemas.microsoft.com/office/drawing/2014/main" id="{B05A2655-A96B-C5C4-CC26-602C6CAD60EC}"/>
                    </a:ext>
                  </a:extLst>
                </p:cNvPr>
                <p:cNvSpPr/>
                <p:nvPr/>
              </p:nvSpPr>
              <p:spPr>
                <a:xfrm rot="9263932">
                  <a:off x="1951223" y="2836489"/>
                  <a:ext cx="57040" cy="79949"/>
                </a:xfrm>
                <a:prstGeom prst="triangl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7" name="Isosceles Triangle 6">
                  <a:extLst>
                    <a:ext uri="{FF2B5EF4-FFF2-40B4-BE49-F238E27FC236}">
                      <a16:creationId xmlns:a16="http://schemas.microsoft.com/office/drawing/2014/main" id="{5D1402F6-77A3-62DB-A4AB-B4A8A1B0D412}"/>
                    </a:ext>
                  </a:extLst>
                </p:cNvPr>
                <p:cNvSpPr/>
                <p:nvPr/>
              </p:nvSpPr>
              <p:spPr>
                <a:xfrm rot="10800000">
                  <a:off x="2306313" y="2748140"/>
                  <a:ext cx="57040" cy="79949"/>
                </a:xfrm>
                <a:prstGeom prst="triangl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8" name="Isosceles Triangle 7">
                  <a:extLst>
                    <a:ext uri="{FF2B5EF4-FFF2-40B4-BE49-F238E27FC236}">
                      <a16:creationId xmlns:a16="http://schemas.microsoft.com/office/drawing/2014/main" id="{404E67F4-B976-42A5-BB4B-52901E29115F}"/>
                    </a:ext>
                  </a:extLst>
                </p:cNvPr>
                <p:cNvSpPr/>
                <p:nvPr/>
              </p:nvSpPr>
              <p:spPr>
                <a:xfrm rot="12210343">
                  <a:off x="2646929" y="2817253"/>
                  <a:ext cx="57040" cy="79949"/>
                </a:xfrm>
                <a:prstGeom prst="triangl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446E17C3-001F-0217-5F0A-578EE836840C}"/>
                  </a:ext>
                </a:extLst>
              </p:cNvPr>
              <p:cNvGrpSpPr/>
              <p:nvPr/>
            </p:nvGrpSpPr>
            <p:grpSpPr>
              <a:xfrm flipV="1">
                <a:off x="2022737" y="3784443"/>
                <a:ext cx="642900" cy="147217"/>
                <a:chOff x="2103623" y="2921621"/>
                <a:chExt cx="642900" cy="147217"/>
              </a:xfrm>
            </p:grpSpPr>
            <p:sp>
              <p:nvSpPr>
                <p:cNvPr id="9" name="Isosceles Triangle 8">
                  <a:extLst>
                    <a:ext uri="{FF2B5EF4-FFF2-40B4-BE49-F238E27FC236}">
                      <a16:creationId xmlns:a16="http://schemas.microsoft.com/office/drawing/2014/main" id="{22698024-029C-4780-20B2-2FA3B03FA1BB}"/>
                    </a:ext>
                  </a:extLst>
                </p:cNvPr>
                <p:cNvSpPr/>
                <p:nvPr/>
              </p:nvSpPr>
              <p:spPr>
                <a:xfrm rot="9263932">
                  <a:off x="2103623" y="2988889"/>
                  <a:ext cx="57040" cy="79949"/>
                </a:xfrm>
                <a:prstGeom prst="triangl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0" name="Isosceles Triangle 9">
                  <a:extLst>
                    <a:ext uri="{FF2B5EF4-FFF2-40B4-BE49-F238E27FC236}">
                      <a16:creationId xmlns:a16="http://schemas.microsoft.com/office/drawing/2014/main" id="{E9504F1F-3071-C474-37C2-4975B46C5A4F}"/>
                    </a:ext>
                  </a:extLst>
                </p:cNvPr>
                <p:cNvSpPr/>
                <p:nvPr/>
              </p:nvSpPr>
              <p:spPr>
                <a:xfrm rot="10800000">
                  <a:off x="2394884" y="2921621"/>
                  <a:ext cx="57040" cy="79949"/>
                </a:xfrm>
                <a:prstGeom prst="triangl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1" name="Isosceles Triangle 10">
                  <a:extLst>
                    <a:ext uri="{FF2B5EF4-FFF2-40B4-BE49-F238E27FC236}">
                      <a16:creationId xmlns:a16="http://schemas.microsoft.com/office/drawing/2014/main" id="{6C7B53DB-E74C-28B8-1D2E-4D02BB825F52}"/>
                    </a:ext>
                  </a:extLst>
                </p:cNvPr>
                <p:cNvSpPr/>
                <p:nvPr/>
              </p:nvSpPr>
              <p:spPr>
                <a:xfrm rot="12210343">
                  <a:off x="2689483" y="2969654"/>
                  <a:ext cx="57040" cy="79949"/>
                </a:xfrm>
                <a:prstGeom prst="triangl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AB981CE3-4B26-3460-345E-59B44DD6E0BE}"/>
                </a:ext>
              </a:extLst>
            </p:cNvPr>
            <p:cNvGrpSpPr/>
            <p:nvPr/>
          </p:nvGrpSpPr>
          <p:grpSpPr>
            <a:xfrm rot="1921203">
              <a:off x="3730961" y="3209625"/>
              <a:ext cx="651108" cy="1103783"/>
              <a:chOff x="1951223" y="2779566"/>
              <a:chExt cx="651108" cy="1103783"/>
            </a:xfrm>
            <a:solidFill>
              <a:srgbClr val="FF4519"/>
            </a:solidFill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6BEE2C1E-D2A5-56BD-E380-7CB89A7FD6A9}"/>
                  </a:ext>
                </a:extLst>
              </p:cNvPr>
              <p:cNvGrpSpPr/>
              <p:nvPr/>
            </p:nvGrpSpPr>
            <p:grpSpPr>
              <a:xfrm>
                <a:off x="1951223" y="2779566"/>
                <a:ext cx="651108" cy="136872"/>
                <a:chOff x="1951223" y="2779566"/>
                <a:chExt cx="651108" cy="136872"/>
              </a:xfrm>
              <a:grpFill/>
            </p:grpSpPr>
            <p:sp>
              <p:nvSpPr>
                <p:cNvPr id="21" name="Isosceles Triangle 20">
                  <a:extLst>
                    <a:ext uri="{FF2B5EF4-FFF2-40B4-BE49-F238E27FC236}">
                      <a16:creationId xmlns:a16="http://schemas.microsoft.com/office/drawing/2014/main" id="{87D810C0-141B-F3EF-8C3E-FE8547720A54}"/>
                    </a:ext>
                  </a:extLst>
                </p:cNvPr>
                <p:cNvSpPr/>
                <p:nvPr/>
              </p:nvSpPr>
              <p:spPr>
                <a:xfrm rot="9263932">
                  <a:off x="1951223" y="2836489"/>
                  <a:ext cx="57040" cy="79949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>
                    <a:solidFill>
                      <a:srgbClr val="FF4519"/>
                    </a:solidFill>
                  </a:endParaRPr>
                </a:p>
              </p:txBody>
            </p:sp>
            <p:sp>
              <p:nvSpPr>
                <p:cNvPr id="22" name="Isosceles Triangle 21">
                  <a:extLst>
                    <a:ext uri="{FF2B5EF4-FFF2-40B4-BE49-F238E27FC236}">
                      <a16:creationId xmlns:a16="http://schemas.microsoft.com/office/drawing/2014/main" id="{43D6057B-56F9-6F02-6369-E6D9326A19FC}"/>
                    </a:ext>
                  </a:extLst>
                </p:cNvPr>
                <p:cNvSpPr/>
                <p:nvPr/>
              </p:nvSpPr>
              <p:spPr>
                <a:xfrm rot="10800000">
                  <a:off x="2268546" y="2779566"/>
                  <a:ext cx="57040" cy="79949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>
                    <a:solidFill>
                      <a:srgbClr val="FF4519"/>
                    </a:solidFill>
                  </a:endParaRPr>
                </a:p>
              </p:txBody>
            </p:sp>
            <p:sp>
              <p:nvSpPr>
                <p:cNvPr id="23" name="Isosceles Triangle 22">
                  <a:extLst>
                    <a:ext uri="{FF2B5EF4-FFF2-40B4-BE49-F238E27FC236}">
                      <a16:creationId xmlns:a16="http://schemas.microsoft.com/office/drawing/2014/main" id="{E87FCC1D-9F38-A973-0F71-9AB9A1F3893A}"/>
                    </a:ext>
                  </a:extLst>
                </p:cNvPr>
                <p:cNvSpPr/>
                <p:nvPr/>
              </p:nvSpPr>
              <p:spPr>
                <a:xfrm rot="12210343">
                  <a:off x="2545291" y="2818401"/>
                  <a:ext cx="57040" cy="79949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>
                    <a:solidFill>
                      <a:srgbClr val="FF4519"/>
                    </a:solidFill>
                  </a:endParaRPr>
                </a:p>
              </p:txBody>
            </p:sp>
          </p:grpSp>
          <p:sp>
            <p:nvSpPr>
              <p:cNvPr id="19" name="Isosceles Triangle 18">
                <a:extLst>
                  <a:ext uri="{FF2B5EF4-FFF2-40B4-BE49-F238E27FC236}">
                    <a16:creationId xmlns:a16="http://schemas.microsoft.com/office/drawing/2014/main" id="{1F4F4C59-189D-70F2-AD0F-65D1B4E0722E}"/>
                  </a:ext>
                </a:extLst>
              </p:cNvPr>
              <p:cNvSpPr/>
              <p:nvPr/>
            </p:nvSpPr>
            <p:spPr>
              <a:xfrm rot="10800000" flipV="1">
                <a:off x="2253828" y="3803400"/>
                <a:ext cx="57040" cy="79949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rgbClr val="FF4519"/>
                  </a:solidFill>
                </a:endParaRPr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20A35356-2027-C518-28F0-8FE6296D9C94}"/>
                </a:ext>
              </a:extLst>
            </p:cNvPr>
            <p:cNvGrpSpPr/>
            <p:nvPr/>
          </p:nvGrpSpPr>
          <p:grpSpPr>
            <a:xfrm rot="3377415">
              <a:off x="4609872" y="4016657"/>
              <a:ext cx="635675" cy="1184569"/>
              <a:chOff x="1951223" y="2779566"/>
              <a:chExt cx="635675" cy="1184569"/>
            </a:xfrm>
            <a:solidFill>
              <a:srgbClr val="FF4519"/>
            </a:solidFill>
          </p:grpSpPr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CC3FBFC1-15F9-934A-7434-C946822A67DB}"/>
                  </a:ext>
                </a:extLst>
              </p:cNvPr>
              <p:cNvGrpSpPr/>
              <p:nvPr/>
            </p:nvGrpSpPr>
            <p:grpSpPr>
              <a:xfrm>
                <a:off x="1951223" y="2779566"/>
                <a:ext cx="635675" cy="141917"/>
                <a:chOff x="1951223" y="2779566"/>
                <a:chExt cx="635675" cy="141917"/>
              </a:xfrm>
              <a:grpFill/>
            </p:grpSpPr>
            <p:sp>
              <p:nvSpPr>
                <p:cNvPr id="27" name="Isosceles Triangle 26">
                  <a:extLst>
                    <a:ext uri="{FF2B5EF4-FFF2-40B4-BE49-F238E27FC236}">
                      <a16:creationId xmlns:a16="http://schemas.microsoft.com/office/drawing/2014/main" id="{27305064-B9C0-0E64-148E-548E8F9ED37B}"/>
                    </a:ext>
                  </a:extLst>
                </p:cNvPr>
                <p:cNvSpPr/>
                <p:nvPr/>
              </p:nvSpPr>
              <p:spPr>
                <a:xfrm rot="9263932">
                  <a:off x="1951223" y="2836489"/>
                  <a:ext cx="57040" cy="79949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>
                    <a:solidFill>
                      <a:srgbClr val="FF4519"/>
                    </a:solidFill>
                  </a:endParaRPr>
                </a:p>
              </p:txBody>
            </p:sp>
            <p:sp>
              <p:nvSpPr>
                <p:cNvPr id="28" name="Isosceles Triangle 27">
                  <a:extLst>
                    <a:ext uri="{FF2B5EF4-FFF2-40B4-BE49-F238E27FC236}">
                      <a16:creationId xmlns:a16="http://schemas.microsoft.com/office/drawing/2014/main" id="{CBDB00F7-E2EC-0D5C-03AD-A1D7EB5B1E2B}"/>
                    </a:ext>
                  </a:extLst>
                </p:cNvPr>
                <p:cNvSpPr/>
                <p:nvPr/>
              </p:nvSpPr>
              <p:spPr>
                <a:xfrm rot="10800000">
                  <a:off x="2268546" y="2779566"/>
                  <a:ext cx="57040" cy="79949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>
                    <a:solidFill>
                      <a:srgbClr val="FF4519"/>
                    </a:solidFill>
                  </a:endParaRPr>
                </a:p>
              </p:txBody>
            </p:sp>
            <p:sp>
              <p:nvSpPr>
                <p:cNvPr id="29" name="Isosceles Triangle 28">
                  <a:extLst>
                    <a:ext uri="{FF2B5EF4-FFF2-40B4-BE49-F238E27FC236}">
                      <a16:creationId xmlns:a16="http://schemas.microsoft.com/office/drawing/2014/main" id="{BEBE18D7-30BC-D1A6-1148-2262463D3933}"/>
                    </a:ext>
                  </a:extLst>
                </p:cNvPr>
                <p:cNvSpPr/>
                <p:nvPr/>
              </p:nvSpPr>
              <p:spPr>
                <a:xfrm rot="12210343">
                  <a:off x="2529858" y="2841534"/>
                  <a:ext cx="57040" cy="79949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>
                    <a:solidFill>
                      <a:srgbClr val="FF4519"/>
                    </a:solidFill>
                  </a:endParaRPr>
                </a:p>
              </p:txBody>
            </p:sp>
          </p:grpSp>
          <p:sp>
            <p:nvSpPr>
              <p:cNvPr id="26" name="Isosceles Triangle 25">
                <a:extLst>
                  <a:ext uri="{FF2B5EF4-FFF2-40B4-BE49-F238E27FC236}">
                    <a16:creationId xmlns:a16="http://schemas.microsoft.com/office/drawing/2014/main" id="{B7C6F6F8-FACA-26C6-FEA9-F54D7AB1F4BC}"/>
                  </a:ext>
                </a:extLst>
              </p:cNvPr>
              <p:cNvSpPr/>
              <p:nvPr/>
            </p:nvSpPr>
            <p:spPr>
              <a:xfrm rot="10800000" flipV="1">
                <a:off x="2290720" y="3884186"/>
                <a:ext cx="57040" cy="79949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rgbClr val="FF4519"/>
                  </a:solidFill>
                </a:endParaRPr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F1DB2D2A-6BAD-867C-B438-5DBEB8DEB2C8}"/>
                </a:ext>
              </a:extLst>
            </p:cNvPr>
            <p:cNvGrpSpPr/>
            <p:nvPr/>
          </p:nvGrpSpPr>
          <p:grpSpPr>
            <a:xfrm rot="5037571">
              <a:off x="5006452" y="5104991"/>
              <a:ext cx="651108" cy="1136074"/>
              <a:chOff x="1951223" y="2779566"/>
              <a:chExt cx="651108" cy="1136074"/>
            </a:xfrm>
            <a:solidFill>
              <a:srgbClr val="FF4519"/>
            </a:solidFill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B06FF15A-5FC1-578B-E1DA-B6A8D791A743}"/>
                  </a:ext>
                </a:extLst>
              </p:cNvPr>
              <p:cNvGrpSpPr/>
              <p:nvPr/>
            </p:nvGrpSpPr>
            <p:grpSpPr>
              <a:xfrm>
                <a:off x="1951223" y="2779566"/>
                <a:ext cx="651108" cy="136872"/>
                <a:chOff x="1951223" y="2779566"/>
                <a:chExt cx="651108" cy="136872"/>
              </a:xfrm>
              <a:grpFill/>
            </p:grpSpPr>
            <p:sp>
              <p:nvSpPr>
                <p:cNvPr id="33" name="Isosceles Triangle 32">
                  <a:extLst>
                    <a:ext uri="{FF2B5EF4-FFF2-40B4-BE49-F238E27FC236}">
                      <a16:creationId xmlns:a16="http://schemas.microsoft.com/office/drawing/2014/main" id="{964ECD94-7184-122B-DE0C-CA98E0BF8AEC}"/>
                    </a:ext>
                  </a:extLst>
                </p:cNvPr>
                <p:cNvSpPr/>
                <p:nvPr/>
              </p:nvSpPr>
              <p:spPr>
                <a:xfrm rot="9263932">
                  <a:off x="1951223" y="2836489"/>
                  <a:ext cx="57040" cy="79949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>
                    <a:solidFill>
                      <a:srgbClr val="FF4519"/>
                    </a:solidFill>
                  </a:endParaRPr>
                </a:p>
              </p:txBody>
            </p:sp>
            <p:sp>
              <p:nvSpPr>
                <p:cNvPr id="34" name="Isosceles Triangle 33">
                  <a:extLst>
                    <a:ext uri="{FF2B5EF4-FFF2-40B4-BE49-F238E27FC236}">
                      <a16:creationId xmlns:a16="http://schemas.microsoft.com/office/drawing/2014/main" id="{69A3477B-E6C0-58AD-7F3A-66D71F2B3540}"/>
                    </a:ext>
                  </a:extLst>
                </p:cNvPr>
                <p:cNvSpPr/>
                <p:nvPr/>
              </p:nvSpPr>
              <p:spPr>
                <a:xfrm rot="10800000">
                  <a:off x="2268546" y="2779566"/>
                  <a:ext cx="57040" cy="79949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>
                    <a:solidFill>
                      <a:srgbClr val="FF4519"/>
                    </a:solidFill>
                  </a:endParaRPr>
                </a:p>
              </p:txBody>
            </p:sp>
            <p:sp>
              <p:nvSpPr>
                <p:cNvPr id="35" name="Isosceles Triangle 34">
                  <a:extLst>
                    <a:ext uri="{FF2B5EF4-FFF2-40B4-BE49-F238E27FC236}">
                      <a16:creationId xmlns:a16="http://schemas.microsoft.com/office/drawing/2014/main" id="{80684EA4-7902-7E39-BA2D-D4B3467A2E03}"/>
                    </a:ext>
                  </a:extLst>
                </p:cNvPr>
                <p:cNvSpPr/>
                <p:nvPr/>
              </p:nvSpPr>
              <p:spPr>
                <a:xfrm rot="12210343">
                  <a:off x="2545291" y="2818401"/>
                  <a:ext cx="57040" cy="79949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>
                    <a:solidFill>
                      <a:srgbClr val="FF4519"/>
                    </a:solidFill>
                  </a:endParaRPr>
                </a:p>
              </p:txBody>
            </p:sp>
          </p:grpSp>
          <p:sp>
            <p:nvSpPr>
              <p:cNvPr id="32" name="Isosceles Triangle 31">
                <a:extLst>
                  <a:ext uri="{FF2B5EF4-FFF2-40B4-BE49-F238E27FC236}">
                    <a16:creationId xmlns:a16="http://schemas.microsoft.com/office/drawing/2014/main" id="{DF30FC30-B172-6A6C-9E14-5997DA5B490A}"/>
                  </a:ext>
                </a:extLst>
              </p:cNvPr>
              <p:cNvSpPr/>
              <p:nvPr/>
            </p:nvSpPr>
            <p:spPr>
              <a:xfrm rot="11452067" flipV="1">
                <a:off x="2155484" y="3835691"/>
                <a:ext cx="57040" cy="79949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rgbClr val="FF4519"/>
                  </a:solidFill>
                </a:endParaRPr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E8EFCEC7-FDA5-7D88-07C1-D8E154827B7B}"/>
                </a:ext>
              </a:extLst>
            </p:cNvPr>
            <p:cNvGrpSpPr/>
            <p:nvPr/>
          </p:nvGrpSpPr>
          <p:grpSpPr>
            <a:xfrm rot="7286880">
              <a:off x="4363554" y="1602321"/>
              <a:ext cx="717283" cy="1146290"/>
              <a:chOff x="1908733" y="2760789"/>
              <a:chExt cx="717283" cy="1146290"/>
            </a:xfrm>
            <a:solidFill>
              <a:srgbClr val="0070C0"/>
            </a:solidFill>
          </p:grpSpPr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71D74161-2219-87F4-51E9-9CA4306767C3}"/>
                  </a:ext>
                </a:extLst>
              </p:cNvPr>
              <p:cNvGrpSpPr/>
              <p:nvPr/>
            </p:nvGrpSpPr>
            <p:grpSpPr>
              <a:xfrm>
                <a:off x="1908733" y="2760789"/>
                <a:ext cx="717283" cy="169762"/>
                <a:chOff x="1908733" y="2760789"/>
                <a:chExt cx="717283" cy="169762"/>
              </a:xfrm>
              <a:grpFill/>
            </p:grpSpPr>
            <p:sp>
              <p:nvSpPr>
                <p:cNvPr id="39" name="Isosceles Triangle 38">
                  <a:extLst>
                    <a:ext uri="{FF2B5EF4-FFF2-40B4-BE49-F238E27FC236}">
                      <a16:creationId xmlns:a16="http://schemas.microsoft.com/office/drawing/2014/main" id="{157A7E44-614C-BDD2-37BB-3928461829D8}"/>
                    </a:ext>
                  </a:extLst>
                </p:cNvPr>
                <p:cNvSpPr/>
                <p:nvPr/>
              </p:nvSpPr>
              <p:spPr>
                <a:xfrm rot="9263932">
                  <a:off x="1908733" y="2850602"/>
                  <a:ext cx="57040" cy="79949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0" name="Isosceles Triangle 39">
                  <a:extLst>
                    <a:ext uri="{FF2B5EF4-FFF2-40B4-BE49-F238E27FC236}">
                      <a16:creationId xmlns:a16="http://schemas.microsoft.com/office/drawing/2014/main" id="{2F665C1E-E18C-A4A5-C6F5-E613E7D78456}"/>
                    </a:ext>
                  </a:extLst>
                </p:cNvPr>
                <p:cNvSpPr/>
                <p:nvPr/>
              </p:nvSpPr>
              <p:spPr>
                <a:xfrm rot="10800000">
                  <a:off x="2204768" y="2760789"/>
                  <a:ext cx="57040" cy="79949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1" name="Isosceles Triangle 40">
                  <a:extLst>
                    <a:ext uri="{FF2B5EF4-FFF2-40B4-BE49-F238E27FC236}">
                      <a16:creationId xmlns:a16="http://schemas.microsoft.com/office/drawing/2014/main" id="{D56A34C0-2BF3-5C26-1CB9-B669BC4F688F}"/>
                    </a:ext>
                  </a:extLst>
                </p:cNvPr>
                <p:cNvSpPr/>
                <p:nvPr/>
              </p:nvSpPr>
              <p:spPr>
                <a:xfrm rot="12210343">
                  <a:off x="2568976" y="2829968"/>
                  <a:ext cx="57040" cy="79949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38" name="Isosceles Triangle 37">
                <a:extLst>
                  <a:ext uri="{FF2B5EF4-FFF2-40B4-BE49-F238E27FC236}">
                    <a16:creationId xmlns:a16="http://schemas.microsoft.com/office/drawing/2014/main" id="{1B5C6B00-2A58-E2C5-22E8-ED86CC6A0040}"/>
                  </a:ext>
                </a:extLst>
              </p:cNvPr>
              <p:cNvSpPr/>
              <p:nvPr/>
            </p:nvSpPr>
            <p:spPr>
              <a:xfrm rot="10800000" flipV="1">
                <a:off x="2409764" y="3827130"/>
                <a:ext cx="57040" cy="79949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5CDACED6-3163-85AE-61F7-94D134255EE6}"/>
                </a:ext>
              </a:extLst>
            </p:cNvPr>
            <p:cNvGrpSpPr/>
            <p:nvPr/>
          </p:nvGrpSpPr>
          <p:grpSpPr>
            <a:xfrm rot="6148564">
              <a:off x="4984542" y="300350"/>
              <a:ext cx="597206" cy="1171474"/>
              <a:chOff x="1933499" y="2752426"/>
              <a:chExt cx="597206" cy="1171474"/>
            </a:xfrm>
            <a:solidFill>
              <a:srgbClr val="0070C0"/>
            </a:solidFill>
          </p:grpSpPr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2A40FB1C-EAAF-E4C3-DB0D-4CC670A98E28}"/>
                  </a:ext>
                </a:extLst>
              </p:cNvPr>
              <p:cNvGrpSpPr/>
              <p:nvPr/>
            </p:nvGrpSpPr>
            <p:grpSpPr>
              <a:xfrm>
                <a:off x="1933499" y="2752426"/>
                <a:ext cx="597206" cy="152958"/>
                <a:chOff x="1933499" y="2752426"/>
                <a:chExt cx="597206" cy="152958"/>
              </a:xfrm>
              <a:grpFill/>
            </p:grpSpPr>
            <p:sp>
              <p:nvSpPr>
                <p:cNvPr id="47" name="Isosceles Triangle 46">
                  <a:extLst>
                    <a:ext uri="{FF2B5EF4-FFF2-40B4-BE49-F238E27FC236}">
                      <a16:creationId xmlns:a16="http://schemas.microsoft.com/office/drawing/2014/main" id="{504D8422-9B3D-23FE-8FB8-DC3F3FD508B4}"/>
                    </a:ext>
                  </a:extLst>
                </p:cNvPr>
                <p:cNvSpPr/>
                <p:nvPr/>
              </p:nvSpPr>
              <p:spPr>
                <a:xfrm rot="9263932">
                  <a:off x="1933499" y="2825435"/>
                  <a:ext cx="57040" cy="79949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8" name="Isosceles Triangle 47">
                  <a:extLst>
                    <a:ext uri="{FF2B5EF4-FFF2-40B4-BE49-F238E27FC236}">
                      <a16:creationId xmlns:a16="http://schemas.microsoft.com/office/drawing/2014/main" id="{ED1FA416-BD36-BF85-9341-54B5DD781C04}"/>
                    </a:ext>
                  </a:extLst>
                </p:cNvPr>
                <p:cNvSpPr/>
                <p:nvPr/>
              </p:nvSpPr>
              <p:spPr>
                <a:xfrm rot="10800000">
                  <a:off x="2204768" y="2760789"/>
                  <a:ext cx="57040" cy="79949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9" name="Isosceles Triangle 48">
                  <a:extLst>
                    <a:ext uri="{FF2B5EF4-FFF2-40B4-BE49-F238E27FC236}">
                      <a16:creationId xmlns:a16="http://schemas.microsoft.com/office/drawing/2014/main" id="{17D94352-EDF2-91C3-A5CF-9E5166C8B38A}"/>
                    </a:ext>
                  </a:extLst>
                </p:cNvPr>
                <p:cNvSpPr/>
                <p:nvPr/>
              </p:nvSpPr>
              <p:spPr>
                <a:xfrm rot="12210343">
                  <a:off x="2473665" y="2752426"/>
                  <a:ext cx="57040" cy="79949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46" name="Isosceles Triangle 45">
                <a:extLst>
                  <a:ext uri="{FF2B5EF4-FFF2-40B4-BE49-F238E27FC236}">
                    <a16:creationId xmlns:a16="http://schemas.microsoft.com/office/drawing/2014/main" id="{84B48652-53F3-E81C-C448-B8BAB1B52A18}"/>
                  </a:ext>
                </a:extLst>
              </p:cNvPr>
              <p:cNvSpPr/>
              <p:nvPr/>
            </p:nvSpPr>
            <p:spPr>
              <a:xfrm rot="10349361" flipV="1">
                <a:off x="2342012" y="3843951"/>
                <a:ext cx="57040" cy="79949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50" name="Isosceles Triangle 49">
              <a:extLst>
                <a:ext uri="{FF2B5EF4-FFF2-40B4-BE49-F238E27FC236}">
                  <a16:creationId xmlns:a16="http://schemas.microsoft.com/office/drawing/2014/main" id="{47A22D88-9A30-EB4D-0C21-1A24BB0D9276}"/>
                </a:ext>
              </a:extLst>
            </p:cNvPr>
            <p:cNvSpPr/>
            <p:nvPr/>
          </p:nvSpPr>
          <p:spPr>
            <a:xfrm rot="14974837" flipV="1">
              <a:off x="4825889" y="5878428"/>
              <a:ext cx="57040" cy="79949"/>
            </a:xfrm>
            <a:prstGeom prst="triangle">
              <a:avLst/>
            </a:prstGeom>
            <a:solidFill>
              <a:srgbClr val="FF451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FF4519"/>
                </a:solidFill>
              </a:endParaRPr>
            </a:p>
          </p:txBody>
        </p:sp>
      </p:grp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70315F0E-E80B-B361-B842-7E53308A0600}"/>
              </a:ext>
            </a:extLst>
          </p:cNvPr>
          <p:cNvSpPr txBox="1"/>
          <p:nvPr/>
        </p:nvSpPr>
        <p:spPr>
          <a:xfrm>
            <a:off x="6691621" y="6332468"/>
            <a:ext cx="17255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 dirty="0">
                <a:latin typeface="Arial" panose="020B0604020202020204" pitchFamily="34" charset="0"/>
                <a:cs typeface="Arial" panose="020B0604020202020204" pitchFamily="34" charset="0"/>
              </a:rPr>
              <a:t>Horridge G.A., 1965</a:t>
            </a:r>
            <a:endParaRPr kumimoji="1" lang="ja-JP" alt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73F64FD4-5E5F-A699-9450-DA5DE2FB843A}"/>
              </a:ext>
            </a:extLst>
          </p:cNvPr>
          <p:cNvSpPr txBox="1"/>
          <p:nvPr/>
        </p:nvSpPr>
        <p:spPr>
          <a:xfrm>
            <a:off x="534998" y="5745067"/>
            <a:ext cx="57462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400" dirty="0"/>
              <a:t>T</a:t>
            </a:r>
            <a:r>
              <a:rPr kumimoji="1" lang="en-US" altLang="ja-JP" sz="1400" dirty="0"/>
              <a:t>he two possible pathways of a horizontally tilted animal are shown in relation to the numbers of waves visible at one time in the comb plates. </a:t>
            </a:r>
          </a:p>
        </p:txBody>
      </p:sp>
      <p:sp>
        <p:nvSpPr>
          <p:cNvPr id="42" name="テキスト ボックス 12">
            <a:extLst>
              <a:ext uri="{FF2B5EF4-FFF2-40B4-BE49-F238E27FC236}">
                <a16:creationId xmlns:a16="http://schemas.microsoft.com/office/drawing/2014/main" id="{4CF0DBC6-B37E-C362-E13C-20DFD2817808}"/>
              </a:ext>
            </a:extLst>
          </p:cNvPr>
          <p:cNvSpPr txBox="1"/>
          <p:nvPr/>
        </p:nvSpPr>
        <p:spPr>
          <a:xfrm>
            <a:off x="6772050" y="5399677"/>
            <a:ext cx="23030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ja-JP" sz="2000" b="1" dirty="0">
                <a:solidFill>
                  <a:srgbClr val="FF45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Positive</a:t>
            </a:r>
            <a:r>
              <a:rPr lang="en-US" altLang="ja-JP" sz="2000" dirty="0">
                <a:latin typeface="Arial" panose="020B0604020202020204" pitchFamily="34" charset="0"/>
                <a:cs typeface="Arial" panose="020B0604020202020204" pitchFamily="34" charset="0"/>
              </a:rPr>
              <a:t> geotaxis</a:t>
            </a:r>
            <a:endParaRPr lang="ja-JP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テキスト ボックス 26">
            <a:extLst>
              <a:ext uri="{FF2B5EF4-FFF2-40B4-BE49-F238E27FC236}">
                <a16:creationId xmlns:a16="http://schemas.microsoft.com/office/drawing/2014/main" id="{7849456C-1D8B-52AC-061D-B62E74E0F556}"/>
              </a:ext>
            </a:extLst>
          </p:cNvPr>
          <p:cNvSpPr txBox="1"/>
          <p:nvPr/>
        </p:nvSpPr>
        <p:spPr>
          <a:xfrm>
            <a:off x="6691621" y="1395250"/>
            <a:ext cx="23030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ja-JP" sz="20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Negative</a:t>
            </a:r>
            <a:r>
              <a:rPr lang="en-US" altLang="ja-JP" sz="2000" dirty="0">
                <a:latin typeface="Arial" panose="020B0604020202020204" pitchFamily="34" charset="0"/>
                <a:cs typeface="Arial" panose="020B0604020202020204" pitchFamily="34" charset="0"/>
              </a:rPr>
              <a:t> geotaxis</a:t>
            </a:r>
            <a:endParaRPr lang="ja-JP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4" name="FSW_2_comb_4_1000fps">
            <a:hlinkClick r:id="" action="ppaction://media"/>
            <a:extLst>
              <a:ext uri="{FF2B5EF4-FFF2-40B4-BE49-F238E27FC236}">
                <a16:creationId xmlns:a16="http://schemas.microsoft.com/office/drawing/2014/main" id="{C614DEE7-33F6-1172-E6C1-F930033753D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>
            <a:lum contrast="40000"/>
          </a:blip>
          <a:stretch>
            <a:fillRect/>
          </a:stretch>
        </p:blipFill>
        <p:spPr>
          <a:xfrm>
            <a:off x="710234" y="1013295"/>
            <a:ext cx="5045239" cy="3783929"/>
          </a:xfrm>
          <a:prstGeom prst="rect">
            <a:avLst/>
          </a:prstGeom>
        </p:spPr>
      </p:pic>
      <p:sp>
        <p:nvSpPr>
          <p:cNvPr id="55" name="テキスト ボックス 5">
            <a:extLst>
              <a:ext uri="{FF2B5EF4-FFF2-40B4-BE49-F238E27FC236}">
                <a16:creationId xmlns:a16="http://schemas.microsoft.com/office/drawing/2014/main" id="{EDECA9E5-5049-8F51-0D60-C9BD6E435683}"/>
              </a:ext>
            </a:extLst>
          </p:cNvPr>
          <p:cNvSpPr txBox="1"/>
          <p:nvPr/>
        </p:nvSpPr>
        <p:spPr>
          <a:xfrm>
            <a:off x="710234" y="1017231"/>
            <a:ext cx="8707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400" dirty="0">
                <a:latin typeface="Arial" panose="020B0604020202020204" pitchFamily="34" charset="0"/>
                <a:cs typeface="Arial" panose="020B0604020202020204" pitchFamily="34" charset="0"/>
              </a:rPr>
              <a:t>1000 fps</a:t>
            </a:r>
            <a:endParaRPr kumimoji="1" lang="ja-JP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6" name="直線コネクタ 23">
            <a:extLst>
              <a:ext uri="{FF2B5EF4-FFF2-40B4-BE49-F238E27FC236}">
                <a16:creationId xmlns:a16="http://schemas.microsoft.com/office/drawing/2014/main" id="{3C3014D9-B106-6CFA-14D7-AB3DACA42E63}"/>
              </a:ext>
            </a:extLst>
          </p:cNvPr>
          <p:cNvCxnSpPr>
            <a:cxnSpLocks/>
          </p:cNvCxnSpPr>
          <p:nvPr/>
        </p:nvCxnSpPr>
        <p:spPr>
          <a:xfrm rot="5400000">
            <a:off x="5066335" y="4113928"/>
            <a:ext cx="0" cy="11176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テキスト ボックス 24">
            <a:extLst>
              <a:ext uri="{FF2B5EF4-FFF2-40B4-BE49-F238E27FC236}">
                <a16:creationId xmlns:a16="http://schemas.microsoft.com/office/drawing/2014/main" id="{97B53A9C-33D0-7935-1128-6676E5C052DD}"/>
              </a:ext>
            </a:extLst>
          </p:cNvPr>
          <p:cNvSpPr txBox="1"/>
          <p:nvPr/>
        </p:nvSpPr>
        <p:spPr>
          <a:xfrm>
            <a:off x="4673438" y="4385271"/>
            <a:ext cx="7857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1400" dirty="0">
                <a:latin typeface="Arial" panose="020B0604020202020204" pitchFamily="34" charset="0"/>
                <a:cs typeface="Arial" panose="020B0604020202020204" pitchFamily="34" charset="0"/>
              </a:rPr>
              <a:t>100 µm</a:t>
            </a:r>
            <a:endParaRPr kumimoji="1" lang="ja-JP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8" name="テキスト ボックス 25">
            <a:extLst>
              <a:ext uri="{FF2B5EF4-FFF2-40B4-BE49-F238E27FC236}">
                <a16:creationId xmlns:a16="http://schemas.microsoft.com/office/drawing/2014/main" id="{4B9876D6-0BC7-F215-CD43-E7D73A52C8BE}"/>
              </a:ext>
            </a:extLst>
          </p:cNvPr>
          <p:cNvSpPr txBox="1"/>
          <p:nvPr/>
        </p:nvSpPr>
        <p:spPr>
          <a:xfrm>
            <a:off x="5173262" y="1024101"/>
            <a:ext cx="5822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ja-JP" sz="1400" dirty="0">
                <a:latin typeface="Arial" panose="020B0604020202020204" pitchFamily="34" charset="0"/>
                <a:cs typeface="Arial" panose="020B0604020202020204" pitchFamily="34" charset="0"/>
              </a:rPr>
              <a:t>2 </a:t>
            </a:r>
            <a:r>
              <a:rPr lang="en-US" altLang="ja-JP" sz="1400" dirty="0" err="1">
                <a:latin typeface="Arial" panose="020B0604020202020204" pitchFamily="34" charset="0"/>
                <a:cs typeface="Arial" panose="020B0604020202020204" pitchFamily="34" charset="0"/>
              </a:rPr>
              <a:t>dpf</a:t>
            </a:r>
            <a:endParaRPr kumimoji="1" lang="ja-JP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2CDFD2D-2C75-AE84-5553-2F0A60183252}"/>
              </a:ext>
            </a:extLst>
          </p:cNvPr>
          <p:cNvSpPr txBox="1"/>
          <p:nvPr/>
        </p:nvSpPr>
        <p:spPr>
          <a:xfrm>
            <a:off x="680876" y="262846"/>
            <a:ext cx="30839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b="1" dirty="0"/>
              <a:t>C</a:t>
            </a:r>
            <a:r>
              <a:rPr kumimoji="1" lang="en-US" altLang="ja-JP" sz="2400" b="1" dirty="0"/>
              <a:t>omb plates beating</a:t>
            </a:r>
            <a:endParaRPr lang="en-GB" sz="2400" b="1" dirty="0"/>
          </a:p>
        </p:txBody>
      </p:sp>
    </p:spTree>
    <p:extLst>
      <p:ext uri="{BB962C8B-B14F-4D97-AF65-F5344CB8AC3E}">
        <p14:creationId xmlns:p14="http://schemas.microsoft.com/office/powerpoint/2010/main" val="1227645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658" fill="hold"/>
                                        <p:tgtEl>
                                          <p:spTgt spid="5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 descr="A diagram of a combing plate&#10;&#10;Description automatically generated">
            <a:extLst>
              <a:ext uri="{FF2B5EF4-FFF2-40B4-BE49-F238E27FC236}">
                <a16:creationId xmlns:a16="http://schemas.microsoft.com/office/drawing/2014/main" id="{FAC03B73-D65C-BD8E-1688-A90509C3E6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9974" y="4062883"/>
            <a:ext cx="3763863" cy="2654565"/>
          </a:xfrm>
          <a:prstGeom prst="rect">
            <a:avLst/>
          </a:prstGeom>
        </p:spPr>
      </p:pic>
      <p:pic>
        <p:nvPicPr>
          <p:cNvPr id="25" name="Picture 24" descr="Diagram of a structure of a plant&#10;&#10;Description automatically generated">
            <a:extLst>
              <a:ext uri="{FF2B5EF4-FFF2-40B4-BE49-F238E27FC236}">
                <a16:creationId xmlns:a16="http://schemas.microsoft.com/office/drawing/2014/main" id="{938C5626-D614-B031-D089-63D32730020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8215" y="969681"/>
            <a:ext cx="4856897" cy="2850380"/>
          </a:xfrm>
          <a:prstGeom prst="rect">
            <a:avLst/>
          </a:prstGeom>
        </p:spPr>
      </p:pic>
      <p:sp>
        <p:nvSpPr>
          <p:cNvPr id="6" name="タイトル 5">
            <a:extLst>
              <a:ext uri="{FF2B5EF4-FFF2-40B4-BE49-F238E27FC236}">
                <a16:creationId xmlns:a16="http://schemas.microsoft.com/office/drawing/2014/main" id="{AC96E703-FF8C-14DC-45DE-EBEE3B6E98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160" y="109334"/>
            <a:ext cx="10966969" cy="705019"/>
          </a:xfrm>
        </p:spPr>
        <p:txBody>
          <a:bodyPr>
            <a:noAutofit/>
          </a:bodyPr>
          <a:lstStyle/>
          <a:p>
            <a:r>
              <a:rPr lang="en-GB" altLang="ja-JP" sz="2600" b="1" dirty="0"/>
              <a:t>Gravity sensors function as a pacemaker for comb plate beatings</a:t>
            </a:r>
            <a:endParaRPr lang="ja-JP" altLang="en-US" sz="2600" b="1" dirty="0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9100D769-B4D7-17E7-698B-B83F3495AF9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5859" t="26320" r="40696" b="29729"/>
          <a:stretch/>
        </p:blipFill>
        <p:spPr>
          <a:xfrm rot="10800000">
            <a:off x="2080573" y="854564"/>
            <a:ext cx="2921502" cy="3080613"/>
          </a:xfrm>
          <a:prstGeom prst="rect">
            <a:avLst/>
          </a:prstGeom>
        </p:spPr>
      </p:pic>
      <p:pic>
        <p:nvPicPr>
          <p:cNvPr id="18" name="FSW_2_balancer_2">
            <a:hlinkClick r:id="" action="ppaction://media"/>
            <a:extLst>
              <a:ext uri="{FF2B5EF4-FFF2-40B4-BE49-F238E27FC236}">
                <a16:creationId xmlns:a16="http://schemas.microsoft.com/office/drawing/2014/main" id="{B148EC09-A635-B3A3-DC71-5574ECF2134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8">
            <a:lum bright="20000" contrast="40000"/>
          </a:blip>
          <a:srcRect l="22028" t="24626" r="22495" b="31301"/>
          <a:stretch/>
        </p:blipFill>
        <p:spPr>
          <a:xfrm>
            <a:off x="2080572" y="4066268"/>
            <a:ext cx="4483761" cy="2671552"/>
          </a:xfrm>
          <a:prstGeom prst="rect">
            <a:avLst/>
          </a:prstGeom>
        </p:spPr>
      </p:pic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4D8A36FE-1DAC-46E0-5BA7-C12C406358F2}"/>
              </a:ext>
            </a:extLst>
          </p:cNvPr>
          <p:cNvSpPr txBox="1"/>
          <p:nvPr/>
        </p:nvSpPr>
        <p:spPr>
          <a:xfrm>
            <a:off x="2080572" y="6395339"/>
            <a:ext cx="17400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400" dirty="0">
                <a:latin typeface="Arial" panose="020B0604020202020204" pitchFamily="34" charset="0"/>
                <a:cs typeface="Arial" panose="020B0604020202020204" pitchFamily="34" charset="0"/>
              </a:rPr>
              <a:t>×</a:t>
            </a:r>
            <a:r>
              <a:rPr kumimoji="1" lang="en-US" altLang="ja-JP" sz="1400" dirty="0">
                <a:latin typeface="Arial" panose="020B0604020202020204" pitchFamily="34" charset="0"/>
                <a:cs typeface="Arial" panose="020B0604020202020204" pitchFamily="34" charset="0"/>
              </a:rPr>
              <a:t>0.15 speed</a:t>
            </a:r>
            <a:endParaRPr kumimoji="1" lang="ja-JP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C99F259E-7CC5-B964-70F3-CC68845B5775}"/>
              </a:ext>
            </a:extLst>
          </p:cNvPr>
          <p:cNvSpPr txBox="1"/>
          <p:nvPr/>
        </p:nvSpPr>
        <p:spPr>
          <a:xfrm>
            <a:off x="5499431" y="6340696"/>
            <a:ext cx="6801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400" dirty="0">
                <a:latin typeface="Arial" panose="020B0604020202020204" pitchFamily="34" charset="0"/>
                <a:cs typeface="Arial" panose="020B0604020202020204" pitchFamily="34" charset="0"/>
              </a:rPr>
              <a:t>50 µm</a:t>
            </a:r>
            <a:endParaRPr kumimoji="1" lang="ja-JP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1" name="直線コネクタ 20">
            <a:extLst>
              <a:ext uri="{FF2B5EF4-FFF2-40B4-BE49-F238E27FC236}">
                <a16:creationId xmlns:a16="http://schemas.microsoft.com/office/drawing/2014/main" id="{843B648D-CE01-70CA-E7C1-AFB3F6E93FAC}"/>
              </a:ext>
            </a:extLst>
          </p:cNvPr>
          <p:cNvCxnSpPr>
            <a:cxnSpLocks/>
          </p:cNvCxnSpPr>
          <p:nvPr/>
        </p:nvCxnSpPr>
        <p:spPr>
          <a:xfrm>
            <a:off x="5239144" y="6641628"/>
            <a:ext cx="1200768" cy="1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直線矢印コネクタ 25">
            <a:extLst>
              <a:ext uri="{FF2B5EF4-FFF2-40B4-BE49-F238E27FC236}">
                <a16:creationId xmlns:a16="http://schemas.microsoft.com/office/drawing/2014/main" id="{8843905D-EE77-60FC-3522-99401879511E}"/>
              </a:ext>
            </a:extLst>
          </p:cNvPr>
          <p:cNvCxnSpPr>
            <a:cxnSpLocks/>
            <a:stCxn id="27" idx="1"/>
          </p:cNvCxnSpPr>
          <p:nvPr/>
        </p:nvCxnSpPr>
        <p:spPr>
          <a:xfrm flipH="1" flipV="1">
            <a:off x="4737100" y="5960533"/>
            <a:ext cx="314108" cy="129952"/>
          </a:xfrm>
          <a:prstGeom prst="straightConnector1">
            <a:avLst/>
          </a:prstGeom>
          <a:ln w="28575">
            <a:solidFill>
              <a:schemeClr val="tx1"/>
            </a:solidFill>
            <a:headEnd w="lg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7DD35E5D-F494-CD1B-4599-92B36492096C}"/>
              </a:ext>
            </a:extLst>
          </p:cNvPr>
          <p:cNvSpPr txBox="1"/>
          <p:nvPr/>
        </p:nvSpPr>
        <p:spPr>
          <a:xfrm>
            <a:off x="5051208" y="5905819"/>
            <a:ext cx="1740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balancer cilia</a:t>
            </a:r>
            <a:endParaRPr kumimoji="1" lang="ja-JP" altLang="en-US" dirty="0"/>
          </a:p>
        </p:txBody>
      </p:sp>
      <p:sp>
        <p:nvSpPr>
          <p:cNvPr id="7" name="テキスト ボックス 26">
            <a:extLst>
              <a:ext uri="{FF2B5EF4-FFF2-40B4-BE49-F238E27FC236}">
                <a16:creationId xmlns:a16="http://schemas.microsoft.com/office/drawing/2014/main" id="{7007D98B-3E7A-490A-7DF5-D620FACDFC8D}"/>
              </a:ext>
            </a:extLst>
          </p:cNvPr>
          <p:cNvSpPr txBox="1"/>
          <p:nvPr/>
        </p:nvSpPr>
        <p:spPr>
          <a:xfrm>
            <a:off x="3724306" y="5026567"/>
            <a:ext cx="9831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statolith</a:t>
            </a:r>
            <a:endParaRPr kumimoji="1" lang="ja-JP" altLang="en-US" sz="1600" dirty="0"/>
          </a:p>
        </p:txBody>
      </p:sp>
      <p:sp>
        <p:nvSpPr>
          <p:cNvPr id="12" name="テキスト ボックス 19">
            <a:extLst>
              <a:ext uri="{FF2B5EF4-FFF2-40B4-BE49-F238E27FC236}">
                <a16:creationId xmlns:a16="http://schemas.microsoft.com/office/drawing/2014/main" id="{DDE3AA80-A61B-3393-3501-F59073C452DD}"/>
              </a:ext>
            </a:extLst>
          </p:cNvPr>
          <p:cNvSpPr txBox="1"/>
          <p:nvPr/>
        </p:nvSpPr>
        <p:spPr>
          <a:xfrm>
            <a:off x="3984593" y="3531215"/>
            <a:ext cx="6801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 cm</a:t>
            </a:r>
            <a:endParaRPr kumimoji="1" lang="ja-JP" altLang="en-US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3" name="直線コネクタ 20">
            <a:extLst>
              <a:ext uri="{FF2B5EF4-FFF2-40B4-BE49-F238E27FC236}">
                <a16:creationId xmlns:a16="http://schemas.microsoft.com/office/drawing/2014/main" id="{3A291CF6-A0DF-91F2-0D77-F69E6FEFD8B3}"/>
              </a:ext>
            </a:extLst>
          </p:cNvPr>
          <p:cNvCxnSpPr>
            <a:cxnSpLocks/>
          </p:cNvCxnSpPr>
          <p:nvPr/>
        </p:nvCxnSpPr>
        <p:spPr>
          <a:xfrm>
            <a:off x="3724306" y="3832147"/>
            <a:ext cx="1200768" cy="1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EDD6BA13-5F05-0B1B-8214-B7AFAA380F74}"/>
              </a:ext>
            </a:extLst>
          </p:cNvPr>
          <p:cNvSpPr txBox="1"/>
          <p:nvPr/>
        </p:nvSpPr>
        <p:spPr>
          <a:xfrm>
            <a:off x="5766813" y="1152519"/>
            <a:ext cx="16946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/>
              <a:t>apical organ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02995DE-9D82-C237-35AA-EB7EDCA9F30B}"/>
              </a:ext>
            </a:extLst>
          </p:cNvPr>
          <p:cNvGrpSpPr/>
          <p:nvPr/>
        </p:nvGrpSpPr>
        <p:grpSpPr>
          <a:xfrm>
            <a:off x="2080572" y="854564"/>
            <a:ext cx="2921503" cy="3080613"/>
            <a:chOff x="2080572" y="854564"/>
            <a:chExt cx="2921503" cy="3080613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958877B1-05D1-628D-31A1-33685895883F}"/>
                </a:ext>
              </a:extLst>
            </p:cNvPr>
            <p:cNvGrpSpPr/>
            <p:nvPr/>
          </p:nvGrpSpPr>
          <p:grpSpPr>
            <a:xfrm>
              <a:off x="2080572" y="854564"/>
              <a:ext cx="2921503" cy="3080613"/>
              <a:chOff x="2080572" y="854564"/>
              <a:chExt cx="2921503" cy="3080613"/>
            </a:xfrm>
          </p:grpSpPr>
          <p:sp>
            <p:nvSpPr>
              <p:cNvPr id="9" name="Free-form: Shape 8">
                <a:extLst>
                  <a:ext uri="{FF2B5EF4-FFF2-40B4-BE49-F238E27FC236}">
                    <a16:creationId xmlns:a16="http://schemas.microsoft.com/office/drawing/2014/main" id="{4DE9F76C-17D8-6662-A478-E1D801736E86}"/>
                  </a:ext>
                </a:extLst>
              </p:cNvPr>
              <p:cNvSpPr/>
              <p:nvPr/>
            </p:nvSpPr>
            <p:spPr>
              <a:xfrm>
                <a:off x="2080572" y="854564"/>
                <a:ext cx="2921503" cy="3080613"/>
              </a:xfrm>
              <a:custGeom>
                <a:avLst/>
                <a:gdLst>
                  <a:gd name="connsiteX0" fmla="*/ 1286854 w 2921503"/>
                  <a:gd name="connsiteY0" fmla="*/ 410675 h 3080613"/>
                  <a:gd name="connsiteX1" fmla="*/ 1286854 w 2921503"/>
                  <a:gd name="connsiteY1" fmla="*/ 512275 h 3080613"/>
                  <a:gd name="connsiteX2" fmla="*/ 1405916 w 2921503"/>
                  <a:gd name="connsiteY2" fmla="*/ 512275 h 3080613"/>
                  <a:gd name="connsiteX3" fmla="*/ 1405916 w 2921503"/>
                  <a:gd name="connsiteY3" fmla="*/ 410675 h 3080613"/>
                  <a:gd name="connsiteX4" fmla="*/ 0 w 2921503"/>
                  <a:gd name="connsiteY4" fmla="*/ 0 h 3080613"/>
                  <a:gd name="connsiteX5" fmla="*/ 2921503 w 2921503"/>
                  <a:gd name="connsiteY5" fmla="*/ 0 h 3080613"/>
                  <a:gd name="connsiteX6" fmla="*/ 2921503 w 2921503"/>
                  <a:gd name="connsiteY6" fmla="*/ 3080613 h 3080613"/>
                  <a:gd name="connsiteX7" fmla="*/ 0 w 2921503"/>
                  <a:gd name="connsiteY7" fmla="*/ 3080613 h 30806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921503" h="3080613">
                    <a:moveTo>
                      <a:pt x="1286854" y="410675"/>
                    </a:moveTo>
                    <a:lnTo>
                      <a:pt x="1286854" y="512275"/>
                    </a:lnTo>
                    <a:lnTo>
                      <a:pt x="1405916" y="512275"/>
                    </a:lnTo>
                    <a:lnTo>
                      <a:pt x="1405916" y="410675"/>
                    </a:lnTo>
                    <a:close/>
                    <a:moveTo>
                      <a:pt x="0" y="0"/>
                    </a:moveTo>
                    <a:lnTo>
                      <a:pt x="2921503" y="0"/>
                    </a:lnTo>
                    <a:lnTo>
                      <a:pt x="2921503" y="3080613"/>
                    </a:lnTo>
                    <a:lnTo>
                      <a:pt x="0" y="3080613"/>
                    </a:lnTo>
                    <a:close/>
                  </a:path>
                </a:pathLst>
              </a:custGeom>
              <a:solidFill>
                <a:schemeClr val="bg1">
                  <a:alpha val="4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CB4EA0C-25AF-46B6-9120-402C44A9AD67}"/>
                  </a:ext>
                </a:extLst>
              </p:cNvPr>
              <p:cNvSpPr/>
              <p:nvPr/>
            </p:nvSpPr>
            <p:spPr>
              <a:xfrm>
                <a:off x="3370262" y="1263650"/>
                <a:ext cx="115887" cy="101600"/>
              </a:xfrm>
              <a:prstGeom prst="rect">
                <a:avLst/>
              </a:prstGeom>
              <a:noFill/>
              <a:ln>
                <a:solidFill>
                  <a:schemeClr val="bg1">
                    <a:alpha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4" name="Arrow: Right 13">
              <a:extLst>
                <a:ext uri="{FF2B5EF4-FFF2-40B4-BE49-F238E27FC236}">
                  <a16:creationId xmlns:a16="http://schemas.microsoft.com/office/drawing/2014/main" id="{367AC025-B712-F27A-8D80-00B647CB4374}"/>
                </a:ext>
              </a:extLst>
            </p:cNvPr>
            <p:cNvSpPr/>
            <p:nvPr/>
          </p:nvSpPr>
          <p:spPr>
            <a:xfrm rot="5400000">
              <a:off x="3310021" y="1044887"/>
              <a:ext cx="236367" cy="132028"/>
            </a:xfrm>
            <a:prstGeom prst="rightArrow">
              <a:avLst>
                <a:gd name="adj1" fmla="val 44286"/>
                <a:gd name="adj2" fmla="val 5000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244DE5A1-1985-B380-D64F-442398D2483B}"/>
              </a:ext>
            </a:extLst>
          </p:cNvPr>
          <p:cNvSpPr txBox="1"/>
          <p:nvPr/>
        </p:nvSpPr>
        <p:spPr>
          <a:xfrm>
            <a:off x="10639478" y="6494584"/>
            <a:ext cx="12691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 dirty="0">
                <a:latin typeface="Arial" panose="020B0604020202020204" pitchFamily="34" charset="0"/>
                <a:cs typeface="Arial" panose="020B0604020202020204" pitchFamily="34" charset="0"/>
              </a:rPr>
              <a:t>Tamm S.L., 1982</a:t>
            </a:r>
            <a:endParaRPr kumimoji="1" lang="ja-JP" alt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1790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4408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1" repeatCount="indefinite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8E562E9-FF8D-49DF-B57A-424C4B0ED0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267" y="103558"/>
            <a:ext cx="11236522" cy="844140"/>
          </a:xfrm>
        </p:spPr>
        <p:txBody>
          <a:bodyPr>
            <a:normAutofit/>
          </a:bodyPr>
          <a:lstStyle/>
          <a:p>
            <a:r>
              <a:rPr kumimoji="1" lang="en-GB" altLang="ja-JP" sz="2400" b="1" dirty="0">
                <a:latin typeface="Arial" panose="020B0604020202020204" pitchFamily="34" charset="0"/>
                <a:cs typeface="Arial" panose="020B0604020202020204" pitchFamily="34" charset="0"/>
              </a:rPr>
              <a:t>The tendency to turn up or down, “signs of geotaxis” can be switched.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5B55FAAF-D2B4-1637-A8B1-E709D5762F8B}"/>
              </a:ext>
            </a:extLst>
          </p:cNvPr>
          <p:cNvGrpSpPr/>
          <p:nvPr/>
        </p:nvGrpSpPr>
        <p:grpSpPr>
          <a:xfrm>
            <a:off x="7327686" y="1385439"/>
            <a:ext cx="3275785" cy="4954986"/>
            <a:chOff x="7213220" y="1518550"/>
            <a:chExt cx="3275785" cy="4954986"/>
          </a:xfrm>
        </p:grpSpPr>
        <p:pic>
          <p:nvPicPr>
            <p:cNvPr id="4" name="図 11" descr="図形, 円&#10;&#10;自動的に生成された説明">
              <a:extLst>
                <a:ext uri="{FF2B5EF4-FFF2-40B4-BE49-F238E27FC236}">
                  <a16:creationId xmlns:a16="http://schemas.microsoft.com/office/drawing/2014/main" id="{DC461610-8397-65DA-E8DC-63E01BDF66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11" t="72710" r="4236" b="-676"/>
            <a:stretch/>
          </p:blipFill>
          <p:spPr>
            <a:xfrm>
              <a:off x="7213220" y="1518550"/>
              <a:ext cx="3085009" cy="2375912"/>
            </a:xfrm>
            <a:prstGeom prst="rect">
              <a:avLst/>
            </a:prstGeom>
          </p:spPr>
        </p:pic>
        <p:pic>
          <p:nvPicPr>
            <p:cNvPr id="5" name="図 9" descr="図形, 円&#10;&#10;自動的に生成された説明">
              <a:extLst>
                <a:ext uri="{FF2B5EF4-FFF2-40B4-BE49-F238E27FC236}">
                  <a16:creationId xmlns:a16="http://schemas.microsoft.com/office/drawing/2014/main" id="{B01475CB-C3AD-5705-1ABC-B8AE47D62E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360" t="-538" r="37100" b="63486"/>
            <a:stretch/>
          </p:blipFill>
          <p:spPr>
            <a:xfrm rot="9006252" flipV="1">
              <a:off x="7911602" y="3971937"/>
              <a:ext cx="2577403" cy="2501599"/>
            </a:xfrm>
            <a:prstGeom prst="rect">
              <a:avLst/>
            </a:prstGeom>
          </p:spPr>
        </p:pic>
      </p:grpSp>
      <p:sp>
        <p:nvSpPr>
          <p:cNvPr id="9" name="テキスト ボックス 12">
            <a:extLst>
              <a:ext uri="{FF2B5EF4-FFF2-40B4-BE49-F238E27FC236}">
                <a16:creationId xmlns:a16="http://schemas.microsoft.com/office/drawing/2014/main" id="{74FA5B10-367A-A2AC-A0EC-C1F396666A1D}"/>
              </a:ext>
            </a:extLst>
          </p:cNvPr>
          <p:cNvSpPr txBox="1"/>
          <p:nvPr/>
        </p:nvSpPr>
        <p:spPr>
          <a:xfrm>
            <a:off x="7504960" y="969500"/>
            <a:ext cx="29212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000" b="1" dirty="0">
                <a:solidFill>
                  <a:srgbClr val="FF45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Positive</a:t>
            </a:r>
            <a:r>
              <a:rPr lang="en-US" altLang="ja-JP" sz="2000" dirty="0">
                <a:latin typeface="Arial" panose="020B0604020202020204" pitchFamily="34" charset="0"/>
                <a:cs typeface="Arial" panose="020B0604020202020204" pitchFamily="34" charset="0"/>
              </a:rPr>
              <a:t> geotaxis</a:t>
            </a:r>
            <a:endParaRPr lang="ja-JP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四角形: 角を丸くする 6">
            <a:extLst>
              <a:ext uri="{FF2B5EF4-FFF2-40B4-BE49-F238E27FC236}">
                <a16:creationId xmlns:a16="http://schemas.microsoft.com/office/drawing/2014/main" id="{5E7C81BE-050D-DAF2-C859-280920F9091D}"/>
              </a:ext>
            </a:extLst>
          </p:cNvPr>
          <p:cNvSpPr/>
          <p:nvPr/>
        </p:nvSpPr>
        <p:spPr>
          <a:xfrm>
            <a:off x="6924140" y="1423555"/>
            <a:ext cx="4082876" cy="5158405"/>
          </a:xfrm>
          <a:prstGeom prst="roundRect">
            <a:avLst/>
          </a:prstGeom>
          <a:noFill/>
          <a:ln w="47625">
            <a:solidFill>
              <a:srgbClr val="FF4519">
                <a:alpha val="25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FF4519"/>
              </a:solidFill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9A70409B-D344-B8DD-7996-0073FE1528A7}"/>
              </a:ext>
            </a:extLst>
          </p:cNvPr>
          <p:cNvGrpSpPr/>
          <p:nvPr/>
        </p:nvGrpSpPr>
        <p:grpSpPr>
          <a:xfrm>
            <a:off x="1674983" y="1415155"/>
            <a:ext cx="3085009" cy="5076596"/>
            <a:chOff x="1400797" y="1548266"/>
            <a:chExt cx="3085009" cy="5076596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6F285EA5-F452-3BEC-7B17-76336525BD98}"/>
                </a:ext>
              </a:extLst>
            </p:cNvPr>
            <p:cNvGrpSpPr/>
            <p:nvPr/>
          </p:nvGrpSpPr>
          <p:grpSpPr>
            <a:xfrm>
              <a:off x="1400797" y="1548266"/>
              <a:ext cx="3085009" cy="2375912"/>
              <a:chOff x="951302" y="1684457"/>
              <a:chExt cx="3399710" cy="2618279"/>
            </a:xfrm>
          </p:grpSpPr>
          <p:pic>
            <p:nvPicPr>
              <p:cNvPr id="17" name="図 25" descr="図形, 円&#10;&#10;自動的に生成された説明">
                <a:extLst>
                  <a:ext uri="{FF2B5EF4-FFF2-40B4-BE49-F238E27FC236}">
                    <a16:creationId xmlns:a16="http://schemas.microsoft.com/office/drawing/2014/main" id="{0A9B5D0A-1FE8-A9A1-B833-D212321D1B4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alphaModFix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4811" t="72710" r="4236" b="-676"/>
              <a:stretch/>
            </p:blipFill>
            <p:spPr>
              <a:xfrm>
                <a:off x="951302" y="1684457"/>
                <a:ext cx="3399710" cy="2618279"/>
              </a:xfrm>
              <a:prstGeom prst="rect">
                <a:avLst/>
              </a:prstGeom>
            </p:spPr>
          </p:pic>
          <p:sp>
            <p:nvSpPr>
              <p:cNvPr id="20" name="正方形/長方形 28">
                <a:extLst>
                  <a:ext uri="{FF2B5EF4-FFF2-40B4-BE49-F238E27FC236}">
                    <a16:creationId xmlns:a16="http://schemas.microsoft.com/office/drawing/2014/main" id="{0814C973-BC79-2B96-8C66-6A8D236E6FA2}"/>
                  </a:ext>
                </a:extLst>
              </p:cNvPr>
              <p:cNvSpPr/>
              <p:nvPr/>
            </p:nvSpPr>
            <p:spPr>
              <a:xfrm rot="1164369">
                <a:off x="2774199" y="2508251"/>
                <a:ext cx="241300" cy="13652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grpSp>
            <p:nvGrpSpPr>
              <p:cNvPr id="21" name="グループ化 29">
                <a:extLst>
                  <a:ext uri="{FF2B5EF4-FFF2-40B4-BE49-F238E27FC236}">
                    <a16:creationId xmlns:a16="http://schemas.microsoft.com/office/drawing/2014/main" id="{A82B1E33-16F3-413A-DC33-FFBDE583902F}"/>
                  </a:ext>
                </a:extLst>
              </p:cNvPr>
              <p:cNvGrpSpPr/>
              <p:nvPr/>
            </p:nvGrpSpPr>
            <p:grpSpPr>
              <a:xfrm rot="12918670">
                <a:off x="2116974" y="3136527"/>
                <a:ext cx="152400" cy="124387"/>
                <a:chOff x="8729662" y="2158930"/>
                <a:chExt cx="152400" cy="124387"/>
              </a:xfrm>
            </p:grpSpPr>
            <p:sp>
              <p:nvSpPr>
                <p:cNvPr id="24" name="フリーフォーム: 図形 31">
                  <a:extLst>
                    <a:ext uri="{FF2B5EF4-FFF2-40B4-BE49-F238E27FC236}">
                      <a16:creationId xmlns:a16="http://schemas.microsoft.com/office/drawing/2014/main" id="{1CE2D229-5D9E-F8E3-104B-0EDF1D738FF7}"/>
                    </a:ext>
                  </a:extLst>
                </p:cNvPr>
                <p:cNvSpPr/>
                <p:nvPr/>
              </p:nvSpPr>
              <p:spPr>
                <a:xfrm>
                  <a:off x="8729662" y="2158930"/>
                  <a:ext cx="152400" cy="80086"/>
                </a:xfrm>
                <a:custGeom>
                  <a:avLst/>
                  <a:gdLst>
                    <a:gd name="connsiteX0" fmla="*/ 0 w 152400"/>
                    <a:gd name="connsiteY0" fmla="*/ 24524 h 80086"/>
                    <a:gd name="connsiteX1" fmla="*/ 47625 w 152400"/>
                    <a:gd name="connsiteY1" fmla="*/ 711 h 80086"/>
                    <a:gd name="connsiteX2" fmla="*/ 101600 w 152400"/>
                    <a:gd name="connsiteY2" fmla="*/ 10236 h 80086"/>
                    <a:gd name="connsiteX3" fmla="*/ 142875 w 152400"/>
                    <a:gd name="connsiteY3" fmla="*/ 49924 h 80086"/>
                    <a:gd name="connsiteX4" fmla="*/ 152400 w 152400"/>
                    <a:gd name="connsiteY4" fmla="*/ 80086 h 800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2400" h="80086">
                      <a:moveTo>
                        <a:pt x="0" y="24524"/>
                      </a:moveTo>
                      <a:cubicBezTo>
                        <a:pt x="15346" y="13808"/>
                        <a:pt x="30692" y="3092"/>
                        <a:pt x="47625" y="711"/>
                      </a:cubicBezTo>
                      <a:cubicBezTo>
                        <a:pt x="64558" y="-1670"/>
                        <a:pt x="85725" y="2034"/>
                        <a:pt x="101600" y="10236"/>
                      </a:cubicBezTo>
                      <a:cubicBezTo>
                        <a:pt x="117475" y="18438"/>
                        <a:pt x="134408" y="38282"/>
                        <a:pt x="142875" y="49924"/>
                      </a:cubicBezTo>
                      <a:cubicBezTo>
                        <a:pt x="151342" y="61566"/>
                        <a:pt x="151871" y="70826"/>
                        <a:pt x="152400" y="80086"/>
                      </a:cubicBezTo>
                    </a:path>
                  </a:pathLst>
                </a:custGeom>
                <a:noFill/>
                <a:ln cap="rnd">
                  <a:solidFill>
                    <a:schemeClr val="tx1"/>
                  </a:solidFill>
                  <a:round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5" name="フリーフォーム: 図形 32">
                  <a:extLst>
                    <a:ext uri="{FF2B5EF4-FFF2-40B4-BE49-F238E27FC236}">
                      <a16:creationId xmlns:a16="http://schemas.microsoft.com/office/drawing/2014/main" id="{CCE74947-FA76-DC43-BCE9-366251C63C84}"/>
                    </a:ext>
                  </a:extLst>
                </p:cNvPr>
                <p:cNvSpPr/>
                <p:nvPr/>
              </p:nvSpPr>
              <p:spPr>
                <a:xfrm>
                  <a:off x="8729662" y="2203230"/>
                  <a:ext cx="134889" cy="80087"/>
                </a:xfrm>
                <a:custGeom>
                  <a:avLst/>
                  <a:gdLst>
                    <a:gd name="connsiteX0" fmla="*/ 0 w 152400"/>
                    <a:gd name="connsiteY0" fmla="*/ 24524 h 80086"/>
                    <a:gd name="connsiteX1" fmla="*/ 47625 w 152400"/>
                    <a:gd name="connsiteY1" fmla="*/ 711 h 80086"/>
                    <a:gd name="connsiteX2" fmla="*/ 101600 w 152400"/>
                    <a:gd name="connsiteY2" fmla="*/ 10236 h 80086"/>
                    <a:gd name="connsiteX3" fmla="*/ 142875 w 152400"/>
                    <a:gd name="connsiteY3" fmla="*/ 49924 h 80086"/>
                    <a:gd name="connsiteX4" fmla="*/ 152400 w 152400"/>
                    <a:gd name="connsiteY4" fmla="*/ 80086 h 800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2400" h="80086">
                      <a:moveTo>
                        <a:pt x="0" y="24524"/>
                      </a:moveTo>
                      <a:cubicBezTo>
                        <a:pt x="15346" y="13808"/>
                        <a:pt x="30692" y="3092"/>
                        <a:pt x="47625" y="711"/>
                      </a:cubicBezTo>
                      <a:cubicBezTo>
                        <a:pt x="64558" y="-1670"/>
                        <a:pt x="85725" y="2034"/>
                        <a:pt x="101600" y="10236"/>
                      </a:cubicBezTo>
                      <a:cubicBezTo>
                        <a:pt x="117475" y="18438"/>
                        <a:pt x="134408" y="38282"/>
                        <a:pt x="142875" y="49924"/>
                      </a:cubicBezTo>
                      <a:cubicBezTo>
                        <a:pt x="151342" y="61566"/>
                        <a:pt x="151871" y="70826"/>
                        <a:pt x="152400" y="80086"/>
                      </a:cubicBezTo>
                    </a:path>
                  </a:pathLst>
                </a:custGeom>
                <a:noFill/>
                <a:ln cap="rnd">
                  <a:solidFill>
                    <a:schemeClr val="tx1"/>
                  </a:solidFill>
                  <a:round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</p:grpSp>
        <p:pic>
          <p:nvPicPr>
            <p:cNvPr id="16" name="図 23" descr="図形, 円&#10;&#10;自動的に生成された説明">
              <a:extLst>
                <a:ext uri="{FF2B5EF4-FFF2-40B4-BE49-F238E27FC236}">
                  <a16:creationId xmlns:a16="http://schemas.microsoft.com/office/drawing/2014/main" id="{C2646D95-E71F-B301-730E-D1F2280EEA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360" t="-538" r="37100" b="63486"/>
            <a:stretch/>
          </p:blipFill>
          <p:spPr>
            <a:xfrm rot="8987854" flipH="1" flipV="1">
              <a:off x="1821780" y="4123263"/>
              <a:ext cx="2577403" cy="2501599"/>
            </a:xfrm>
            <a:prstGeom prst="rect">
              <a:avLst/>
            </a:prstGeom>
          </p:spPr>
        </p:pic>
      </p:grpSp>
      <p:sp>
        <p:nvSpPr>
          <p:cNvPr id="18" name="テキスト ボックス 26">
            <a:extLst>
              <a:ext uri="{FF2B5EF4-FFF2-40B4-BE49-F238E27FC236}">
                <a16:creationId xmlns:a16="http://schemas.microsoft.com/office/drawing/2014/main" id="{3E438607-4148-2716-03B5-076E3389FE22}"/>
              </a:ext>
            </a:extLst>
          </p:cNvPr>
          <p:cNvSpPr txBox="1"/>
          <p:nvPr/>
        </p:nvSpPr>
        <p:spPr>
          <a:xfrm>
            <a:off x="1756869" y="966756"/>
            <a:ext cx="29212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0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Negative</a:t>
            </a:r>
            <a:r>
              <a:rPr lang="en-US" altLang="ja-JP" sz="2000" dirty="0">
                <a:latin typeface="Arial" panose="020B0604020202020204" pitchFamily="34" charset="0"/>
                <a:cs typeface="Arial" panose="020B0604020202020204" pitchFamily="34" charset="0"/>
              </a:rPr>
              <a:t> geotaxis</a:t>
            </a:r>
            <a:endParaRPr lang="ja-JP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四角形: 角を丸くする 27">
            <a:extLst>
              <a:ext uri="{FF2B5EF4-FFF2-40B4-BE49-F238E27FC236}">
                <a16:creationId xmlns:a16="http://schemas.microsoft.com/office/drawing/2014/main" id="{82B4747D-47E6-777A-70E9-89CC4C49780B}"/>
              </a:ext>
            </a:extLst>
          </p:cNvPr>
          <p:cNvSpPr/>
          <p:nvPr/>
        </p:nvSpPr>
        <p:spPr>
          <a:xfrm>
            <a:off x="1184984" y="1389954"/>
            <a:ext cx="4065006" cy="5158405"/>
          </a:xfrm>
          <a:prstGeom prst="roundRect">
            <a:avLst/>
          </a:prstGeom>
          <a:noFill/>
          <a:ln w="47625">
            <a:solidFill>
              <a:srgbClr val="0070C0">
                <a:alpha val="25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B54B93B-613E-A0C5-4587-B6EEC8A0586F}"/>
              </a:ext>
            </a:extLst>
          </p:cNvPr>
          <p:cNvSpPr txBox="1"/>
          <p:nvPr/>
        </p:nvSpPr>
        <p:spPr>
          <a:xfrm>
            <a:off x="1266634" y="3918007"/>
            <a:ext cx="2215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Turn anti-clock</a:t>
            </a:r>
            <a:r>
              <a:rPr lang="en-GB" dirty="0"/>
              <a:t>wise!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8B7316A-F1BC-452B-70D5-5BC67FBA2F30}"/>
              </a:ext>
            </a:extLst>
          </p:cNvPr>
          <p:cNvSpPr txBox="1"/>
          <p:nvPr/>
        </p:nvSpPr>
        <p:spPr>
          <a:xfrm>
            <a:off x="6949540" y="3918007"/>
            <a:ext cx="1766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Turn clock</a:t>
            </a:r>
            <a:r>
              <a:rPr lang="en-US" altLang="ja-JP" dirty="0"/>
              <a:t>wise!</a:t>
            </a:r>
            <a:endParaRPr lang="en-GB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A9FD287-F504-19AE-7B5D-656BADF993DC}"/>
              </a:ext>
            </a:extLst>
          </p:cNvPr>
          <p:cNvGrpSpPr/>
          <p:nvPr/>
        </p:nvGrpSpPr>
        <p:grpSpPr>
          <a:xfrm>
            <a:off x="1297549" y="1729566"/>
            <a:ext cx="787401" cy="612974"/>
            <a:chOff x="990599" y="2237658"/>
            <a:chExt cx="960968" cy="612974"/>
          </a:xfrm>
        </p:grpSpPr>
        <p:sp>
          <p:nvSpPr>
            <p:cNvPr id="7" name="Arrow: Down 6">
              <a:extLst>
                <a:ext uri="{FF2B5EF4-FFF2-40B4-BE49-F238E27FC236}">
                  <a16:creationId xmlns:a16="http://schemas.microsoft.com/office/drawing/2014/main" id="{2A683AD2-CBAB-CB99-62BF-B14B39EAE4B0}"/>
                </a:ext>
              </a:extLst>
            </p:cNvPr>
            <p:cNvSpPr/>
            <p:nvPr/>
          </p:nvSpPr>
          <p:spPr>
            <a:xfrm>
              <a:off x="990599" y="2237658"/>
              <a:ext cx="960968" cy="612974"/>
            </a:xfrm>
            <a:prstGeom prst="downArrow">
              <a:avLst>
                <a:gd name="adj1" fmla="val 48710"/>
                <a:gd name="adj2" fmla="val 64606"/>
              </a:avLst>
            </a:prstGeom>
            <a:solidFill>
              <a:schemeClr val="bg2">
                <a:lumMod val="90000"/>
                <a:alpha val="40000"/>
              </a:schemeClr>
            </a:solidFill>
            <a:ln cap="sq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FABA6D2-6584-6E31-6EA9-5444DE31739D}"/>
                </a:ext>
              </a:extLst>
            </p:cNvPr>
            <p:cNvSpPr txBox="1"/>
            <p:nvPr/>
          </p:nvSpPr>
          <p:spPr>
            <a:xfrm>
              <a:off x="1165425" y="2380728"/>
              <a:ext cx="63671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200" dirty="0"/>
                <a:t>gravity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459981A-C26C-807E-6496-AB3E65EDD5EB}"/>
              </a:ext>
            </a:extLst>
          </p:cNvPr>
          <p:cNvGrpSpPr/>
          <p:nvPr/>
        </p:nvGrpSpPr>
        <p:grpSpPr>
          <a:xfrm>
            <a:off x="7023035" y="1729566"/>
            <a:ext cx="787401" cy="612974"/>
            <a:chOff x="990599" y="2237658"/>
            <a:chExt cx="960968" cy="612974"/>
          </a:xfrm>
        </p:grpSpPr>
        <p:sp>
          <p:nvSpPr>
            <p:cNvPr id="15" name="Arrow: Down 14">
              <a:extLst>
                <a:ext uri="{FF2B5EF4-FFF2-40B4-BE49-F238E27FC236}">
                  <a16:creationId xmlns:a16="http://schemas.microsoft.com/office/drawing/2014/main" id="{F44DE9A0-F75E-2811-0619-89BCAA8981F5}"/>
                </a:ext>
              </a:extLst>
            </p:cNvPr>
            <p:cNvSpPr/>
            <p:nvPr/>
          </p:nvSpPr>
          <p:spPr>
            <a:xfrm>
              <a:off x="990599" y="2237658"/>
              <a:ext cx="960968" cy="612974"/>
            </a:xfrm>
            <a:prstGeom prst="downArrow">
              <a:avLst>
                <a:gd name="adj1" fmla="val 48710"/>
                <a:gd name="adj2" fmla="val 64606"/>
              </a:avLst>
            </a:prstGeom>
            <a:solidFill>
              <a:schemeClr val="bg2">
                <a:lumMod val="90000"/>
                <a:alpha val="40000"/>
              </a:schemeClr>
            </a:solidFill>
            <a:ln cap="sq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1AD675D-1D96-90A9-2145-B22D8DFE6991}"/>
                </a:ext>
              </a:extLst>
            </p:cNvPr>
            <p:cNvSpPr txBox="1"/>
            <p:nvPr/>
          </p:nvSpPr>
          <p:spPr>
            <a:xfrm>
              <a:off x="1165425" y="2380728"/>
              <a:ext cx="63671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200" dirty="0"/>
                <a:t>gravity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7FE9FD1-466D-B8C3-C229-6F80DFE5D685}"/>
              </a:ext>
            </a:extLst>
          </p:cNvPr>
          <p:cNvGrpSpPr/>
          <p:nvPr/>
        </p:nvGrpSpPr>
        <p:grpSpPr>
          <a:xfrm>
            <a:off x="5540106" y="3397489"/>
            <a:ext cx="1064845" cy="745150"/>
            <a:chOff x="5324293" y="3429000"/>
            <a:chExt cx="1064845" cy="745150"/>
          </a:xfrm>
        </p:grpSpPr>
        <p:sp>
          <p:nvSpPr>
            <p:cNvPr id="29" name="Arrow: Right 28">
              <a:extLst>
                <a:ext uri="{FF2B5EF4-FFF2-40B4-BE49-F238E27FC236}">
                  <a16:creationId xmlns:a16="http://schemas.microsoft.com/office/drawing/2014/main" id="{549509CD-BAEE-C2FC-9429-9CF2F7E677C3}"/>
                </a:ext>
              </a:extLst>
            </p:cNvPr>
            <p:cNvSpPr/>
            <p:nvPr/>
          </p:nvSpPr>
          <p:spPr>
            <a:xfrm rot="10800000">
              <a:off x="5324293" y="3879971"/>
              <a:ext cx="1064845" cy="294179"/>
            </a:xfrm>
            <a:prstGeom prst="rightArrow">
              <a:avLst>
                <a:gd name="adj1" fmla="val 43019"/>
                <a:gd name="adj2" fmla="val 97120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Arrow: Right 29">
              <a:extLst>
                <a:ext uri="{FF2B5EF4-FFF2-40B4-BE49-F238E27FC236}">
                  <a16:creationId xmlns:a16="http://schemas.microsoft.com/office/drawing/2014/main" id="{CB37F306-3A97-AEEB-180D-6FDF838B895C}"/>
                </a:ext>
              </a:extLst>
            </p:cNvPr>
            <p:cNvSpPr/>
            <p:nvPr/>
          </p:nvSpPr>
          <p:spPr>
            <a:xfrm>
              <a:off x="5324293" y="3429000"/>
              <a:ext cx="1064845" cy="294179"/>
            </a:xfrm>
            <a:prstGeom prst="rightArrow">
              <a:avLst>
                <a:gd name="adj1" fmla="val 43019"/>
                <a:gd name="adj2" fmla="val 97120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2" name="矢印: 環状 3">
            <a:extLst>
              <a:ext uri="{FF2B5EF4-FFF2-40B4-BE49-F238E27FC236}">
                <a16:creationId xmlns:a16="http://schemas.microsoft.com/office/drawing/2014/main" id="{6C2AA264-5154-07B2-0F44-9CA9FE718E1D}"/>
              </a:ext>
            </a:extLst>
          </p:cNvPr>
          <p:cNvSpPr/>
          <p:nvPr/>
        </p:nvSpPr>
        <p:spPr>
          <a:xfrm rot="9070939" flipH="1">
            <a:off x="3927135" y="5418141"/>
            <a:ext cx="1096553" cy="1096554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2535487"/>
              <a:gd name="adj5" fmla="val 13413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40" name="矢印: 環状 3">
            <a:extLst>
              <a:ext uri="{FF2B5EF4-FFF2-40B4-BE49-F238E27FC236}">
                <a16:creationId xmlns:a16="http://schemas.microsoft.com/office/drawing/2014/main" id="{51723D04-FCC2-16E5-FD71-E6212D360472}"/>
              </a:ext>
            </a:extLst>
          </p:cNvPr>
          <p:cNvSpPr/>
          <p:nvPr/>
        </p:nvSpPr>
        <p:spPr>
          <a:xfrm rot="7320871">
            <a:off x="9522044" y="5429032"/>
            <a:ext cx="1096553" cy="1096554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2535487"/>
              <a:gd name="adj5" fmla="val 13413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3" name="テキスト ボックス 3">
            <a:extLst>
              <a:ext uri="{FF2B5EF4-FFF2-40B4-BE49-F238E27FC236}">
                <a16:creationId xmlns:a16="http://schemas.microsoft.com/office/drawing/2014/main" id="{0069ADDE-520B-D647-DEBF-549307B71F37}"/>
              </a:ext>
            </a:extLst>
          </p:cNvPr>
          <p:cNvSpPr txBox="1"/>
          <p:nvPr/>
        </p:nvSpPr>
        <p:spPr>
          <a:xfrm>
            <a:off x="194868" y="6471251"/>
            <a:ext cx="132447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100" dirty="0">
                <a:latin typeface="Arial" panose="020B0604020202020204" pitchFamily="34" charset="0"/>
                <a:cs typeface="Arial" panose="020B0604020202020204" pitchFamily="34" charset="0"/>
              </a:rPr>
              <a:t>Tamm</a:t>
            </a:r>
            <a:r>
              <a:rPr kumimoji="1" lang="en-US" altLang="ja-JP" sz="1100" dirty="0">
                <a:latin typeface="Arial" panose="020B0604020202020204" pitchFamily="34" charset="0"/>
                <a:cs typeface="Arial" panose="020B0604020202020204" pitchFamily="34" charset="0"/>
              </a:rPr>
              <a:t> S.L., 1980</a:t>
            </a:r>
            <a:endParaRPr kumimoji="1" lang="ja-JP" alt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00497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8449EA5A-D06F-9615-97BB-214A94674C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762125"/>
            <a:ext cx="11430000" cy="333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4848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113</Words>
  <Application>Microsoft Office PowerPoint</Application>
  <PresentationFormat>ワイド画面</PresentationFormat>
  <Paragraphs>26</Paragraphs>
  <Slides>4</Slides>
  <Notes>3</Notes>
  <HiddenSlides>0</HiddenSlides>
  <MMClips>2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4</vt:i4>
      </vt:variant>
    </vt:vector>
  </HeadingPairs>
  <TitlesOfParts>
    <vt:vector size="9" baseType="lpstr">
      <vt:lpstr>游明朝</vt:lpstr>
      <vt:lpstr>Aptos</vt:lpstr>
      <vt:lpstr>Aptos Display</vt:lpstr>
      <vt:lpstr>Arial</vt:lpstr>
      <vt:lpstr>Office テーマ</vt:lpstr>
      <vt:lpstr>PowerPoint プレゼンテーション</vt:lpstr>
      <vt:lpstr>Gravity sensors function as a pacemaker for comb plate beatings</vt:lpstr>
      <vt:lpstr>The tendency to turn up or down, “signs of geotaxis” can be switched.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Kei Jokura</dc:creator>
  <cp:lastModifiedBy>Kei Jokura</cp:lastModifiedBy>
  <cp:revision>2</cp:revision>
  <dcterms:created xsi:type="dcterms:W3CDTF">2024-03-04T12:18:18Z</dcterms:created>
  <dcterms:modified xsi:type="dcterms:W3CDTF">2024-03-04T12:58:08Z</dcterms:modified>
</cp:coreProperties>
</file>